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4630400" cy="8229600"/>
  <p:notesSz cx="8229600" cy="14630400"/>
  <p:embeddedFontLst>
    <p:embeddedFont>
      <p:font typeface="Dela Gothic One" panose="020B0604020202020204" charset="-128"/>
      <p:regular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Wingdings 3" panose="05040102010807070707" pitchFamily="18" charset="2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8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2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9" name="Title 1"/>
          <p:cNvSpPr>
            <a:spLocks noGrp="1"/>
          </p:cNvSpPr>
          <p:nvPr>
            <p:ph type="ctrTitle"/>
          </p:nvPr>
        </p:nvSpPr>
        <p:spPr>
          <a:xfrm>
            <a:off x="821054" y="822960"/>
            <a:ext cx="9601200" cy="3566161"/>
          </a:xfrm>
        </p:spPr>
        <p:txBody>
          <a:bodyPr anchor="b">
            <a:normAutofit/>
          </a:bodyPr>
          <a:lstStyle>
            <a:lvl1pPr algn="l">
              <a:defRPr sz="576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70" name="Subtitle 2"/>
          <p:cNvSpPr>
            <a:spLocks noGrp="1"/>
          </p:cNvSpPr>
          <p:nvPr>
            <p:ph type="subTitle" idx="1"/>
          </p:nvPr>
        </p:nvSpPr>
        <p:spPr>
          <a:xfrm>
            <a:off x="821054" y="4612641"/>
            <a:ext cx="7680960" cy="2336800"/>
          </a:xfrm>
        </p:spPr>
        <p:txBody>
          <a:bodyPr anchor="t">
            <a:normAutofit/>
          </a:bodyPr>
          <a:lstStyle>
            <a:lvl1pPr marL="0" indent="0" algn="l">
              <a:buNone/>
              <a:defRPr sz="252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877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104877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7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45733" name="Straight Connector 15"/>
          <p:cNvCxnSpPr>
            <a:cxnSpLocks/>
          </p:cNvCxnSpPr>
          <p:nvPr/>
        </p:nvCxnSpPr>
        <p:spPr>
          <a:xfrm flipH="1">
            <a:off x="9873614" y="10160"/>
            <a:ext cx="4572000" cy="4572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34" name="Straight Connector 16"/>
          <p:cNvCxnSpPr>
            <a:cxnSpLocks/>
          </p:cNvCxnSpPr>
          <p:nvPr/>
        </p:nvCxnSpPr>
        <p:spPr>
          <a:xfrm flipH="1">
            <a:off x="7329805" y="109855"/>
            <a:ext cx="7296786" cy="7296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35" name="Straight Connector 18"/>
          <p:cNvCxnSpPr>
            <a:cxnSpLocks/>
          </p:cNvCxnSpPr>
          <p:nvPr/>
        </p:nvCxnSpPr>
        <p:spPr>
          <a:xfrm flipH="1">
            <a:off x="8682990" y="274320"/>
            <a:ext cx="5943600" cy="594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36" name="Straight Connector 20"/>
          <p:cNvCxnSpPr>
            <a:cxnSpLocks/>
          </p:cNvCxnSpPr>
          <p:nvPr/>
        </p:nvCxnSpPr>
        <p:spPr>
          <a:xfrm flipH="1">
            <a:off x="8803005" y="38734"/>
            <a:ext cx="5823587" cy="58235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37" name="Straight Connector 22"/>
          <p:cNvCxnSpPr>
            <a:cxnSpLocks/>
          </p:cNvCxnSpPr>
          <p:nvPr/>
        </p:nvCxnSpPr>
        <p:spPr>
          <a:xfrm flipH="1">
            <a:off x="9414512" y="731522"/>
            <a:ext cx="5212079" cy="521207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800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22960" y="640080"/>
            <a:ext cx="12982574" cy="374904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80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097282" y="4612640"/>
            <a:ext cx="9965052" cy="54864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920"/>
            </a:lvl1pPr>
            <a:lvl2pPr marL="548640" indent="0">
              <a:buFontTx/>
              <a:buNone/>
            </a:lvl2pPr>
            <a:lvl3pPr marL="1097280" indent="0">
              <a:buFontTx/>
              <a:buNone/>
            </a:lvl3pPr>
            <a:lvl4pPr marL="1645920" indent="0">
              <a:buFontTx/>
              <a:buNone/>
            </a:lvl4pPr>
            <a:lvl5pPr marL="2194560" indent="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0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104880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80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30" name="Text Placeholder 2"/>
          <p:cNvSpPr>
            <a:spLocks noGrp="1"/>
          </p:cNvSpPr>
          <p:nvPr>
            <p:ph type="body" idx="1"/>
          </p:nvPr>
        </p:nvSpPr>
        <p:spPr>
          <a:xfrm>
            <a:off x="821054" y="4937760"/>
            <a:ext cx="10243186" cy="225552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3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104873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Title 1"/>
          <p:cNvSpPr>
            <a:spLocks noGrp="1"/>
          </p:cNvSpPr>
          <p:nvPr>
            <p:ph type="title"/>
          </p:nvPr>
        </p:nvSpPr>
        <p:spPr>
          <a:xfrm>
            <a:off x="1369694" y="822960"/>
            <a:ext cx="10972801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5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35454" y="4114800"/>
            <a:ext cx="10241280" cy="457200"/>
          </a:xfrm>
        </p:spPr>
        <p:txBody>
          <a:bodyPr anchor="ctr"/>
          <a:lstStyle>
            <a:lvl1pPr marL="0" indent="0">
              <a:buFontTx/>
              <a:buNone/>
            </a:lvl1pPr>
            <a:lvl2pPr marL="548640" indent="0">
              <a:buFontTx/>
              <a:buNone/>
            </a:lvl2pPr>
            <a:lvl3pPr marL="1097280" indent="0">
              <a:buFontTx/>
              <a:buNone/>
            </a:lvl3pPr>
            <a:lvl4pPr marL="1645920" indent="0">
              <a:buFontTx/>
              <a:buNone/>
            </a:lvl4pPr>
            <a:lvl5pPr marL="2194560" indent="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5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161281"/>
            <a:ext cx="10241280" cy="2021838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5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104875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5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48757" name="TextBox 13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8758" name="TextBox 14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Title 1"/>
          <p:cNvSpPr>
            <a:spLocks noGrp="1"/>
          </p:cNvSpPr>
          <p:nvPr>
            <p:ph type="title"/>
          </p:nvPr>
        </p:nvSpPr>
        <p:spPr>
          <a:xfrm>
            <a:off x="821054" y="4114800"/>
            <a:ext cx="10241280" cy="203688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79" name="Text Placeholder 2"/>
          <p:cNvSpPr>
            <a:spLocks noGrp="1"/>
          </p:cNvSpPr>
          <p:nvPr>
            <p:ph type="body" idx="1"/>
          </p:nvPr>
        </p:nvSpPr>
        <p:spPr>
          <a:xfrm>
            <a:off x="821053" y="6159577"/>
            <a:ext cx="10243188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8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104878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8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1" name="Title 1"/>
          <p:cNvSpPr>
            <a:spLocks noGrp="1"/>
          </p:cNvSpPr>
          <p:nvPr>
            <p:ph type="title"/>
          </p:nvPr>
        </p:nvSpPr>
        <p:spPr>
          <a:xfrm>
            <a:off x="1369696" y="822960"/>
            <a:ext cx="10972800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81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5" y="4714241"/>
            <a:ext cx="10241281" cy="125983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881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974080"/>
            <a:ext cx="10241281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1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10488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8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48817" name="TextBox 10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8818" name="TextBox 11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4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4" y="4714241"/>
            <a:ext cx="1024128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8742" name="Text Placeholder 2"/>
          <p:cNvSpPr>
            <a:spLocks noGrp="1"/>
          </p:cNvSpPr>
          <p:nvPr>
            <p:ph type="body" idx="1"/>
          </p:nvPr>
        </p:nvSpPr>
        <p:spPr>
          <a:xfrm>
            <a:off x="821054" y="5720079"/>
            <a:ext cx="10241281" cy="1473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104874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4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6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6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104876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6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Vertical Title 1"/>
          <p:cNvSpPr>
            <a:spLocks noGrp="1"/>
          </p:cNvSpPr>
          <p:nvPr>
            <p:ph type="title" orient="vert"/>
          </p:nvPr>
        </p:nvSpPr>
        <p:spPr>
          <a:xfrm>
            <a:off x="10422254" y="822960"/>
            <a:ext cx="246888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9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822960"/>
            <a:ext cx="9387840" cy="63703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9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10487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60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6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104876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6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Title 1"/>
          <p:cNvSpPr>
            <a:spLocks noGrp="1"/>
          </p:cNvSpPr>
          <p:nvPr>
            <p:ph type="title"/>
          </p:nvPr>
        </p:nvSpPr>
        <p:spPr>
          <a:xfrm>
            <a:off x="821054" y="2407920"/>
            <a:ext cx="10241281" cy="2737920"/>
          </a:xfrm>
        </p:spPr>
        <p:txBody>
          <a:bodyPr anchor="b">
            <a:normAutofit/>
          </a:bodyPr>
          <a:lstStyle>
            <a:lvl1pPr algn="l">
              <a:defRPr sz="432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47" name="Text Placeholder 2"/>
          <p:cNvSpPr>
            <a:spLocks noGrp="1"/>
          </p:cNvSpPr>
          <p:nvPr>
            <p:ph type="body" idx="1"/>
          </p:nvPr>
        </p:nvSpPr>
        <p:spPr>
          <a:xfrm>
            <a:off x="821056" y="5394960"/>
            <a:ext cx="10241280" cy="179832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104874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5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806" name="Content Placeholder 2"/>
          <p:cNvSpPr>
            <a:spLocks noGrp="1"/>
          </p:cNvSpPr>
          <p:nvPr>
            <p:ph sz="half" idx="1"/>
          </p:nvPr>
        </p:nvSpPr>
        <p:spPr>
          <a:xfrm>
            <a:off x="821054" y="822961"/>
            <a:ext cx="5925186" cy="43383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807" name="Content Placeholder 3"/>
          <p:cNvSpPr>
            <a:spLocks noGrp="1"/>
          </p:cNvSpPr>
          <p:nvPr>
            <p:ph sz="half" idx="2"/>
          </p:nvPr>
        </p:nvSpPr>
        <p:spPr>
          <a:xfrm>
            <a:off x="6969760" y="822961"/>
            <a:ext cx="5921375" cy="433831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80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104880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8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84" name="Text Placeholder 2"/>
          <p:cNvSpPr>
            <a:spLocks noGrp="1"/>
          </p:cNvSpPr>
          <p:nvPr>
            <p:ph type="body" idx="1"/>
          </p:nvPr>
        </p:nvSpPr>
        <p:spPr>
          <a:xfrm>
            <a:off x="1166497" y="822960"/>
            <a:ext cx="5579744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85" name="Content Placeholder 3"/>
          <p:cNvSpPr>
            <a:spLocks noGrp="1"/>
          </p:cNvSpPr>
          <p:nvPr>
            <p:ph sz="half" idx="2"/>
          </p:nvPr>
        </p:nvSpPr>
        <p:spPr>
          <a:xfrm>
            <a:off x="821054" y="1524635"/>
            <a:ext cx="5925186" cy="36366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8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4879" y="822960"/>
            <a:ext cx="5598161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87" name="Content Placeholder 5"/>
          <p:cNvSpPr>
            <a:spLocks noGrp="1"/>
          </p:cNvSpPr>
          <p:nvPr>
            <p:ph sz="quarter" idx="4"/>
          </p:nvPr>
        </p:nvSpPr>
        <p:spPr>
          <a:xfrm>
            <a:off x="6967854" y="1514474"/>
            <a:ext cx="5915026" cy="36366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8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104878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9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7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104877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7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104879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9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Title 1"/>
          <p:cNvSpPr>
            <a:spLocks noGrp="1"/>
          </p:cNvSpPr>
          <p:nvPr>
            <p:ph type="title"/>
          </p:nvPr>
        </p:nvSpPr>
        <p:spPr>
          <a:xfrm>
            <a:off x="8502014" y="822960"/>
            <a:ext cx="4389120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820" name="Content Placeholder 2"/>
          <p:cNvSpPr>
            <a:spLocks noGrp="1"/>
          </p:cNvSpPr>
          <p:nvPr>
            <p:ph idx="1"/>
          </p:nvPr>
        </p:nvSpPr>
        <p:spPr>
          <a:xfrm>
            <a:off x="821055" y="822960"/>
            <a:ext cx="7132321" cy="637032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821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2014" y="2651760"/>
            <a:ext cx="4389120" cy="2509520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2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104882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82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Title 1"/>
          <p:cNvSpPr>
            <a:spLocks noGrp="1"/>
          </p:cNvSpPr>
          <p:nvPr>
            <p:ph type="title"/>
          </p:nvPr>
        </p:nvSpPr>
        <p:spPr>
          <a:xfrm>
            <a:off x="5667374" y="1737360"/>
            <a:ext cx="7223760" cy="137160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35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6814" y="1097280"/>
            <a:ext cx="3937169" cy="54864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736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7374" y="3332480"/>
            <a:ext cx="7225666" cy="2458720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3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104873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3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6"/>
          <p:cNvGrpSpPr/>
          <p:nvPr/>
        </p:nvGrpSpPr>
        <p:grpSpPr>
          <a:xfrm>
            <a:off x="11048363" y="3556000"/>
            <a:ext cx="3578230" cy="3850640"/>
            <a:chOff x="9206969" y="2963333"/>
            <a:chExt cx="2981858" cy="3208867"/>
          </a:xfrm>
        </p:grpSpPr>
        <p:cxnSp>
          <p:nvCxnSpPr>
            <p:cNvPr id="3145728" name="Straight Connector 7"/>
            <p:cNvCxnSpPr>
              <a:cxnSpLocks/>
            </p:cNvCxnSpPr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Straight Connector 8"/>
            <p:cNvCxnSpPr>
              <a:cxnSpLocks/>
            </p:cNvCxnSpPr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0" name="Straight Connector 9"/>
            <p:cNvCxnSpPr>
              <a:cxnSpLocks/>
            </p:cNvCxnSpPr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Straight Connector 10"/>
            <p:cNvCxnSpPr>
              <a:cxnSpLocks/>
            </p:cNvCxnSpPr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2" name="Straight Connector 11"/>
            <p:cNvCxnSpPr>
              <a:cxnSpLocks/>
            </p:cNvCxnSpPr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21054" y="5384799"/>
            <a:ext cx="10241280" cy="18084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21054" y="822961"/>
            <a:ext cx="10241280" cy="4338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11885294" y="740664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8624D31-43A5-475A-80CF-332C9F6DCF35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1054" y="740664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35841" y="6694171"/>
            <a:ext cx="1370694" cy="8039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84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6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9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88373"/>
            <a:ext cx="5486400" cy="8229600"/>
          </a:xfrm>
          <a:prstGeom prst="rect">
            <a:avLst/>
          </a:prstGeom>
        </p:spPr>
      </p:pic>
      <p:sp>
        <p:nvSpPr>
          <p:cNvPr id="1048581" name="Text 0"/>
          <p:cNvSpPr/>
          <p:nvPr/>
        </p:nvSpPr>
        <p:spPr>
          <a:xfrm>
            <a:off x="6244709" y="711517"/>
            <a:ext cx="7627382" cy="39343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E-Commerce Website</a:t>
            </a:r>
            <a:endParaRPr lang="en-US" sz="6150" dirty="0"/>
          </a:p>
        </p:txBody>
      </p:sp>
      <p:sp>
        <p:nvSpPr>
          <p:cNvPr id="1048582" name="Text 1"/>
          <p:cNvSpPr/>
          <p:nvPr/>
        </p:nvSpPr>
        <p:spPr>
          <a:xfrm>
            <a:off x="6244709" y="2231383"/>
            <a:ext cx="7627382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Developing a successful e-commerce platform requires a strategic and comprehensive approach. This presentation will guide you through the key steps, challenges, and technologies involved in creating a professional online store that delivers an exceptional customer experience.</a:t>
            </a:r>
            <a:endParaRPr lang="en-US" sz="1700" dirty="0"/>
          </a:p>
        </p:txBody>
      </p:sp>
      <p:sp>
        <p:nvSpPr>
          <p:cNvPr id="1048583" name="Rectangle 4"/>
          <p:cNvSpPr/>
          <p:nvPr/>
        </p:nvSpPr>
        <p:spPr>
          <a:xfrm>
            <a:off x="12728864" y="7666791"/>
            <a:ext cx="1901536" cy="562809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8584" name="TextBox 5"/>
          <p:cNvSpPr txBox="1"/>
          <p:nvPr/>
        </p:nvSpPr>
        <p:spPr>
          <a:xfrm>
            <a:off x="5704609" y="5938010"/>
            <a:ext cx="3906982" cy="195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DONE BY:</a:t>
            </a:r>
          </a:p>
          <a:p>
            <a:endParaRPr lang="en-US" dirty="0">
              <a:solidFill>
                <a:srgbClr val="FFE5E5"/>
              </a:solidFill>
              <a:latin typeface="DM Sans" pitchFamily="34" charset="0"/>
            </a:endParaRPr>
          </a:p>
          <a:p>
            <a:endParaRPr lang="en-US" dirty="0">
              <a:solidFill>
                <a:srgbClr val="FFE5E5"/>
              </a:solidFill>
              <a:latin typeface="DM Sans" pitchFamily="34" charset="0"/>
            </a:endParaRPr>
          </a:p>
          <a:p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SK Shaheed basha(192210281)</a:t>
            </a:r>
            <a:endParaRPr lang="zh-CN" altLang="en-US"/>
          </a:p>
          <a:p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N.Harshavardhan(192211571)</a:t>
            </a:r>
            <a:endParaRPr lang="zh-CN" altLang="en-US"/>
          </a:p>
          <a:p>
            <a:endParaRPr lang="zh-CN" altLang="en-US"/>
          </a:p>
          <a:p>
            <a:endParaRPr lang="en-IN" dirty="0"/>
          </a:p>
        </p:txBody>
      </p:sp>
      <p:sp>
        <p:nvSpPr>
          <p:cNvPr id="1048585" name="TextBox 6"/>
          <p:cNvSpPr txBox="1"/>
          <p:nvPr/>
        </p:nvSpPr>
        <p:spPr>
          <a:xfrm>
            <a:off x="10983191" y="5994765"/>
            <a:ext cx="3906982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GUIDED BY:</a:t>
            </a:r>
          </a:p>
          <a:p>
            <a:endParaRPr lang="en-US" dirty="0">
              <a:solidFill>
                <a:srgbClr val="FFE5E5"/>
              </a:solidFill>
              <a:latin typeface="DM Sans" pitchFamily="34" charset="0"/>
            </a:endParaRPr>
          </a:p>
          <a:p>
            <a:endParaRPr lang="en-US" dirty="0">
              <a:solidFill>
                <a:srgbClr val="FFE5E5"/>
              </a:solidFill>
              <a:latin typeface="DM Sans" pitchFamily="34" charset="0"/>
            </a:endParaRPr>
          </a:p>
          <a:p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Ms L.REETHA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048710" name="Text 0"/>
          <p:cNvSpPr/>
          <p:nvPr/>
        </p:nvSpPr>
        <p:spPr>
          <a:xfrm>
            <a:off x="6193750" y="562689"/>
            <a:ext cx="7729299" cy="13294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and Future Enhancements</a:t>
            </a:r>
            <a:endParaRPr lang="en-US" sz="4150" dirty="0"/>
          </a:p>
        </p:txBody>
      </p:sp>
      <p:sp>
        <p:nvSpPr>
          <p:cNvPr id="1048711" name="Shape 1"/>
          <p:cNvSpPr/>
          <p:nvPr/>
        </p:nvSpPr>
        <p:spPr>
          <a:xfrm>
            <a:off x="6193750" y="2422565"/>
            <a:ext cx="454700" cy="454700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712" name="Text 2"/>
          <p:cNvSpPr/>
          <p:nvPr/>
        </p:nvSpPr>
        <p:spPr>
          <a:xfrm>
            <a:off x="6327219" y="2490311"/>
            <a:ext cx="187643" cy="3190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500" dirty="0"/>
          </a:p>
        </p:txBody>
      </p:sp>
      <p:sp>
        <p:nvSpPr>
          <p:cNvPr id="1048713" name="Text 3"/>
          <p:cNvSpPr/>
          <p:nvPr/>
        </p:nvSpPr>
        <p:spPr>
          <a:xfrm>
            <a:off x="6850499" y="2422565"/>
            <a:ext cx="3106936" cy="13296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Delivering a Powerful E-Commerce Solution</a:t>
            </a:r>
            <a:endParaRPr lang="en-US" sz="2050" dirty="0"/>
          </a:p>
        </p:txBody>
      </p:sp>
      <p:sp>
        <p:nvSpPr>
          <p:cNvPr id="1048714" name="Text 4"/>
          <p:cNvSpPr/>
          <p:nvPr/>
        </p:nvSpPr>
        <p:spPr>
          <a:xfrm>
            <a:off x="6850499" y="3873460"/>
            <a:ext cx="3106936" cy="19402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proposed e-commerce platform combines robust technology, user-centric design, and seamless integrations to drive online sales and customer satisfaction.</a:t>
            </a:r>
            <a:endParaRPr lang="en-US" sz="1550" dirty="0"/>
          </a:p>
        </p:txBody>
      </p:sp>
      <p:sp>
        <p:nvSpPr>
          <p:cNvPr id="1048715" name="Shape 5"/>
          <p:cNvSpPr/>
          <p:nvPr/>
        </p:nvSpPr>
        <p:spPr>
          <a:xfrm>
            <a:off x="10159484" y="2422565"/>
            <a:ext cx="454700" cy="454700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716" name="Text 6"/>
          <p:cNvSpPr/>
          <p:nvPr/>
        </p:nvSpPr>
        <p:spPr>
          <a:xfrm>
            <a:off x="10253663" y="2490311"/>
            <a:ext cx="266343" cy="3190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00" dirty="0"/>
          </a:p>
        </p:txBody>
      </p:sp>
      <p:sp>
        <p:nvSpPr>
          <p:cNvPr id="1048717" name="Text 7"/>
          <p:cNvSpPr/>
          <p:nvPr/>
        </p:nvSpPr>
        <p:spPr>
          <a:xfrm>
            <a:off x="10816233" y="2422565"/>
            <a:ext cx="3106936" cy="664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Ongoing Improvements</a:t>
            </a:r>
            <a:endParaRPr lang="en-US" sz="2050" dirty="0"/>
          </a:p>
        </p:txBody>
      </p:sp>
      <p:sp>
        <p:nvSpPr>
          <p:cNvPr id="1048718" name="Text 8"/>
          <p:cNvSpPr/>
          <p:nvPr/>
        </p:nvSpPr>
        <p:spPr>
          <a:xfrm>
            <a:off x="10816233" y="3208615"/>
            <a:ext cx="3106936" cy="19402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Continuously enhance the platform with features like personalized recommendations, loyalty programs, and advanced analytics to stay ahead of the competition.</a:t>
            </a:r>
            <a:endParaRPr lang="en-US" sz="1550" dirty="0"/>
          </a:p>
        </p:txBody>
      </p:sp>
      <p:sp>
        <p:nvSpPr>
          <p:cNvPr id="1048719" name="Shape 9"/>
          <p:cNvSpPr/>
          <p:nvPr/>
        </p:nvSpPr>
        <p:spPr>
          <a:xfrm>
            <a:off x="6193750" y="6243042"/>
            <a:ext cx="454700" cy="454700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720" name="Text 10"/>
          <p:cNvSpPr/>
          <p:nvPr/>
        </p:nvSpPr>
        <p:spPr>
          <a:xfrm>
            <a:off x="6280547" y="6310789"/>
            <a:ext cx="281107" cy="3190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500" dirty="0"/>
          </a:p>
        </p:txBody>
      </p:sp>
      <p:sp>
        <p:nvSpPr>
          <p:cNvPr id="1048721" name="Text 11"/>
          <p:cNvSpPr/>
          <p:nvPr/>
        </p:nvSpPr>
        <p:spPr>
          <a:xfrm>
            <a:off x="6850499" y="6243042"/>
            <a:ext cx="3330654" cy="332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Opportunities</a:t>
            </a:r>
            <a:endParaRPr lang="en-US" sz="2050" dirty="0"/>
          </a:p>
        </p:txBody>
      </p:sp>
      <p:sp>
        <p:nvSpPr>
          <p:cNvPr id="1048722" name="Text 12"/>
          <p:cNvSpPr/>
          <p:nvPr/>
        </p:nvSpPr>
        <p:spPr>
          <a:xfrm>
            <a:off x="6850499" y="6696670"/>
            <a:ext cx="7072551" cy="9701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emerging technologies, such as AI-powered chatbots and voice-enabled shopping, to elevate the customer experience and unlock new revenue streams.</a:t>
            </a:r>
            <a:endParaRPr lang="en-US" sz="1550" dirty="0"/>
          </a:p>
        </p:txBody>
      </p:sp>
      <p:sp>
        <p:nvSpPr>
          <p:cNvPr id="1048723" name="Rectangle 15"/>
          <p:cNvSpPr/>
          <p:nvPr/>
        </p:nvSpPr>
        <p:spPr>
          <a:xfrm>
            <a:off x="12728864" y="7666791"/>
            <a:ext cx="1901536" cy="562809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1048589" name="Text 0"/>
          <p:cNvSpPr/>
          <p:nvPr/>
        </p:nvSpPr>
        <p:spPr>
          <a:xfrm>
            <a:off x="737711" y="579715"/>
            <a:ext cx="7668578" cy="20799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E-Commerce and Project Objectives</a:t>
            </a:r>
            <a:endParaRPr lang="en-US" sz="4350" dirty="0"/>
          </a:p>
        </p:txBody>
      </p:sp>
      <p:sp>
        <p:nvSpPr>
          <p:cNvPr id="1048590" name="Shape 1"/>
          <p:cNvSpPr/>
          <p:nvPr/>
        </p:nvSpPr>
        <p:spPr>
          <a:xfrm>
            <a:off x="737711" y="3212783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591" name="Text 2"/>
          <p:cNvSpPr/>
          <p:nvPr/>
        </p:nvSpPr>
        <p:spPr>
          <a:xfrm>
            <a:off x="876895" y="3283387"/>
            <a:ext cx="195739" cy="332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00" dirty="0"/>
          </a:p>
        </p:txBody>
      </p:sp>
      <p:sp>
        <p:nvSpPr>
          <p:cNvPr id="1048592" name="Text 3"/>
          <p:cNvSpPr/>
          <p:nvPr/>
        </p:nvSpPr>
        <p:spPr>
          <a:xfrm>
            <a:off x="1422678" y="3212783"/>
            <a:ext cx="304395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E-Commerce Fundamentals</a:t>
            </a:r>
            <a:endParaRPr lang="en-US" sz="2150" dirty="0"/>
          </a:p>
        </p:txBody>
      </p:sp>
      <p:sp>
        <p:nvSpPr>
          <p:cNvPr id="1048593" name="Text 4"/>
          <p:cNvSpPr/>
          <p:nvPr/>
        </p:nvSpPr>
        <p:spPr>
          <a:xfrm>
            <a:off x="1422678" y="4032647"/>
            <a:ext cx="3043952" cy="20238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E-commerce refers to the buying and selling of goods or services using the internet, enabling seamless transactions between businesses and customers.</a:t>
            </a:r>
            <a:endParaRPr lang="en-US" sz="1650" dirty="0"/>
          </a:p>
        </p:txBody>
      </p:sp>
      <p:sp>
        <p:nvSpPr>
          <p:cNvPr id="1048594" name="Shape 5"/>
          <p:cNvSpPr/>
          <p:nvPr/>
        </p:nvSpPr>
        <p:spPr>
          <a:xfrm>
            <a:off x="4677370" y="3212783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595" name="Text 6"/>
          <p:cNvSpPr/>
          <p:nvPr/>
        </p:nvSpPr>
        <p:spPr>
          <a:xfrm>
            <a:off x="4775478" y="3283387"/>
            <a:ext cx="277892" cy="332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00" dirty="0"/>
          </a:p>
        </p:txBody>
      </p:sp>
      <p:sp>
        <p:nvSpPr>
          <p:cNvPr id="1048596" name="Text 7"/>
          <p:cNvSpPr/>
          <p:nvPr/>
        </p:nvSpPr>
        <p:spPr>
          <a:xfrm>
            <a:off x="5362337" y="3212783"/>
            <a:ext cx="2773680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Objectives</a:t>
            </a:r>
            <a:endParaRPr lang="en-US" sz="2150" dirty="0"/>
          </a:p>
        </p:txBody>
      </p:sp>
      <p:sp>
        <p:nvSpPr>
          <p:cNvPr id="1048597" name="Text 8"/>
          <p:cNvSpPr/>
          <p:nvPr/>
        </p:nvSpPr>
        <p:spPr>
          <a:xfrm>
            <a:off x="5362337" y="3685937"/>
            <a:ext cx="3043952" cy="20238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primary goals are to create an intuitive, user-friendly platform that drives online sales, enhances customer satisfaction, and streamlines the shopping experience.</a:t>
            </a:r>
            <a:endParaRPr lang="en-US" sz="1650" dirty="0"/>
          </a:p>
        </p:txBody>
      </p:sp>
      <p:sp>
        <p:nvSpPr>
          <p:cNvPr id="1048598" name="Shape 9"/>
          <p:cNvSpPr/>
          <p:nvPr/>
        </p:nvSpPr>
        <p:spPr>
          <a:xfrm>
            <a:off x="737711" y="6504265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599" name="Text 10"/>
          <p:cNvSpPr/>
          <p:nvPr/>
        </p:nvSpPr>
        <p:spPr>
          <a:xfrm>
            <a:off x="828199" y="6574869"/>
            <a:ext cx="293251" cy="332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00" dirty="0"/>
          </a:p>
        </p:txBody>
      </p:sp>
      <p:sp>
        <p:nvSpPr>
          <p:cNvPr id="1048600" name="Text 11"/>
          <p:cNvSpPr/>
          <p:nvPr/>
        </p:nvSpPr>
        <p:spPr>
          <a:xfrm>
            <a:off x="1422678" y="6504265"/>
            <a:ext cx="3894653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Competitive Advantage</a:t>
            </a:r>
            <a:endParaRPr lang="en-US" sz="2150" dirty="0"/>
          </a:p>
        </p:txBody>
      </p:sp>
      <p:sp>
        <p:nvSpPr>
          <p:cNvPr id="1048601" name="Text 12"/>
          <p:cNvSpPr/>
          <p:nvPr/>
        </p:nvSpPr>
        <p:spPr>
          <a:xfrm>
            <a:off x="1422678" y="6977420"/>
            <a:ext cx="6983611" cy="6746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Delivering a top-notch e-commerce solution can help your business stand out in a crowded market and maximize revenue opportunities.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ext 0"/>
          <p:cNvSpPr/>
          <p:nvPr/>
        </p:nvSpPr>
        <p:spPr>
          <a:xfrm>
            <a:off x="758309" y="2054066"/>
            <a:ext cx="131137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Aim and Challenges in Developing an E-Commerce Platform</a:t>
            </a:r>
            <a:endParaRPr lang="en-US" sz="4450" dirty="0"/>
          </a:p>
        </p:txBody>
      </p:sp>
      <p:sp>
        <p:nvSpPr>
          <p:cNvPr id="1048606" name="Text 1"/>
          <p:cNvSpPr/>
          <p:nvPr/>
        </p:nvSpPr>
        <p:spPr>
          <a:xfrm>
            <a:off x="758309" y="4020979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Aims</a:t>
            </a:r>
            <a:endParaRPr lang="en-US" sz="2200" dirty="0"/>
          </a:p>
        </p:txBody>
      </p:sp>
      <p:sp>
        <p:nvSpPr>
          <p:cNvPr id="1048607" name="Text 2"/>
          <p:cNvSpPr/>
          <p:nvPr/>
        </p:nvSpPr>
        <p:spPr>
          <a:xfrm>
            <a:off x="758309" y="4593788"/>
            <a:ext cx="4018359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 a seamless shopping experience, optimize conversion rates, ensure secure transactions, and drive customer loyalty.</a:t>
            </a:r>
            <a:endParaRPr lang="en-US" sz="1700" dirty="0"/>
          </a:p>
        </p:txBody>
      </p:sp>
      <p:sp>
        <p:nvSpPr>
          <p:cNvPr id="1048608" name="Text 3"/>
          <p:cNvSpPr/>
          <p:nvPr/>
        </p:nvSpPr>
        <p:spPr>
          <a:xfrm>
            <a:off x="5312926" y="4020979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048609" name="Text 4"/>
          <p:cNvSpPr/>
          <p:nvPr/>
        </p:nvSpPr>
        <p:spPr>
          <a:xfrm>
            <a:off x="5312926" y="4593788"/>
            <a:ext cx="4018359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Balancing user-friendliness, performance, scalability, and complex integrations (payments, inventory, shipping, etc.).</a:t>
            </a:r>
            <a:endParaRPr lang="en-US" sz="1700" dirty="0"/>
          </a:p>
        </p:txBody>
      </p:sp>
      <p:sp>
        <p:nvSpPr>
          <p:cNvPr id="1048610" name="Text 5"/>
          <p:cNvSpPr/>
          <p:nvPr/>
        </p:nvSpPr>
        <p:spPr>
          <a:xfrm>
            <a:off x="9867543" y="4020979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1048611" name="Text 6"/>
          <p:cNvSpPr/>
          <p:nvPr/>
        </p:nvSpPr>
        <p:spPr>
          <a:xfrm>
            <a:off x="9867543" y="4593788"/>
            <a:ext cx="4018359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Crafting an intuitive, visually appealing interface that guides customers through the purchase journey.</a:t>
            </a:r>
            <a:endParaRPr lang="en-US" sz="1700" dirty="0"/>
          </a:p>
        </p:txBody>
      </p:sp>
      <p:sp>
        <p:nvSpPr>
          <p:cNvPr id="1048612" name="Rectangle 8"/>
          <p:cNvSpPr/>
          <p:nvPr/>
        </p:nvSpPr>
        <p:spPr>
          <a:xfrm>
            <a:off x="12728864" y="7666791"/>
            <a:ext cx="1901536" cy="562809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048616" name="Text 0"/>
          <p:cNvSpPr/>
          <p:nvPr/>
        </p:nvSpPr>
        <p:spPr>
          <a:xfrm>
            <a:off x="701397" y="867727"/>
            <a:ext cx="7741206" cy="13182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Proposed System Design and Architecture</a:t>
            </a:r>
            <a:endParaRPr lang="en-US" sz="4150" dirty="0"/>
          </a:p>
        </p:txBody>
      </p:sp>
      <p:sp>
        <p:nvSpPr>
          <p:cNvPr id="1048617" name="Shape 1"/>
          <p:cNvSpPr/>
          <p:nvPr/>
        </p:nvSpPr>
        <p:spPr>
          <a:xfrm>
            <a:off x="990481" y="2486501"/>
            <a:ext cx="22860" cy="4875252"/>
          </a:xfrm>
          <a:prstGeom prst="roundRect">
            <a:avLst>
              <a:gd name="adj" fmla="val 368193"/>
            </a:avLst>
          </a:prstGeom>
          <a:solidFill>
            <a:srgbClr val="8D2424"/>
          </a:solidFill>
        </p:spPr>
      </p:sp>
      <p:sp>
        <p:nvSpPr>
          <p:cNvPr id="1048618" name="Shape 2"/>
          <p:cNvSpPr/>
          <p:nvPr/>
        </p:nvSpPr>
        <p:spPr>
          <a:xfrm>
            <a:off x="1204496" y="2925842"/>
            <a:ext cx="701397" cy="22860"/>
          </a:xfrm>
          <a:prstGeom prst="roundRect">
            <a:avLst>
              <a:gd name="adj" fmla="val 368193"/>
            </a:avLst>
          </a:prstGeom>
          <a:solidFill>
            <a:srgbClr val="8D2424"/>
          </a:solidFill>
        </p:spPr>
      </p:sp>
      <p:sp>
        <p:nvSpPr>
          <p:cNvPr id="1048619" name="Shape 3"/>
          <p:cNvSpPr/>
          <p:nvPr/>
        </p:nvSpPr>
        <p:spPr>
          <a:xfrm>
            <a:off x="776466" y="2711887"/>
            <a:ext cx="450890" cy="450890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20" name="Text 4"/>
          <p:cNvSpPr/>
          <p:nvPr/>
        </p:nvSpPr>
        <p:spPr>
          <a:xfrm>
            <a:off x="908864" y="2779038"/>
            <a:ext cx="186095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450" dirty="0"/>
          </a:p>
        </p:txBody>
      </p:sp>
      <p:sp>
        <p:nvSpPr>
          <p:cNvPr id="1048621" name="Text 5"/>
          <p:cNvSpPr/>
          <p:nvPr/>
        </p:nvSpPr>
        <p:spPr>
          <a:xfrm>
            <a:off x="2104073" y="2686883"/>
            <a:ext cx="2636758" cy="3295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Frontend</a:t>
            </a:r>
            <a:endParaRPr lang="en-US" sz="2050" dirty="0"/>
          </a:p>
        </p:txBody>
      </p:sp>
      <p:sp>
        <p:nvSpPr>
          <p:cNvPr id="1048622" name="Text 6"/>
          <p:cNvSpPr/>
          <p:nvPr/>
        </p:nvSpPr>
        <p:spPr>
          <a:xfrm>
            <a:off x="2104073" y="3136583"/>
            <a:ext cx="6338530" cy="641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is the top most layer of the Architecture. Responsive, user-friendly interface built with HTML, CSS, and JavaScript to deliver an optimal browsing experience.</a:t>
            </a:r>
            <a:endParaRPr lang="en-US" sz="1550" dirty="0"/>
          </a:p>
        </p:txBody>
      </p:sp>
      <p:sp>
        <p:nvSpPr>
          <p:cNvPr id="1048623" name="Shape 7"/>
          <p:cNvSpPr/>
          <p:nvPr/>
        </p:nvSpPr>
        <p:spPr>
          <a:xfrm>
            <a:off x="1204496" y="4617720"/>
            <a:ext cx="701397" cy="22860"/>
          </a:xfrm>
          <a:prstGeom prst="roundRect">
            <a:avLst>
              <a:gd name="adj" fmla="val 368193"/>
            </a:avLst>
          </a:prstGeom>
          <a:solidFill>
            <a:srgbClr val="8D2424"/>
          </a:solidFill>
        </p:spPr>
      </p:sp>
      <p:sp>
        <p:nvSpPr>
          <p:cNvPr id="1048624" name="Shape 8"/>
          <p:cNvSpPr/>
          <p:nvPr/>
        </p:nvSpPr>
        <p:spPr>
          <a:xfrm>
            <a:off x="776466" y="4403765"/>
            <a:ext cx="450890" cy="450890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25" name="Text 9"/>
          <p:cNvSpPr/>
          <p:nvPr/>
        </p:nvSpPr>
        <p:spPr>
          <a:xfrm>
            <a:off x="869811" y="4470916"/>
            <a:ext cx="264200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450" dirty="0"/>
          </a:p>
        </p:txBody>
      </p:sp>
      <p:sp>
        <p:nvSpPr>
          <p:cNvPr id="1048626" name="Text 10"/>
          <p:cNvSpPr/>
          <p:nvPr/>
        </p:nvSpPr>
        <p:spPr>
          <a:xfrm>
            <a:off x="2104073" y="4378762"/>
            <a:ext cx="2636758" cy="3295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Backend</a:t>
            </a:r>
            <a:endParaRPr lang="en-US" sz="2050" dirty="0"/>
          </a:p>
        </p:txBody>
      </p:sp>
      <p:sp>
        <p:nvSpPr>
          <p:cNvPr id="1048627" name="Text 11"/>
          <p:cNvSpPr/>
          <p:nvPr/>
        </p:nvSpPr>
        <p:spPr>
          <a:xfrm>
            <a:off x="2104073" y="4828461"/>
            <a:ext cx="6338530" cy="641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Powerful server-side logic using PHP to handle product management, order processing, and customer data management. Handles all the processing and decision making logic of the application.</a:t>
            </a:r>
            <a:endParaRPr lang="en-US" sz="1550" dirty="0"/>
          </a:p>
        </p:txBody>
      </p:sp>
      <p:sp>
        <p:nvSpPr>
          <p:cNvPr id="1048628" name="Shape 12"/>
          <p:cNvSpPr/>
          <p:nvPr/>
        </p:nvSpPr>
        <p:spPr>
          <a:xfrm>
            <a:off x="1204496" y="6309598"/>
            <a:ext cx="701397" cy="22860"/>
          </a:xfrm>
          <a:prstGeom prst="roundRect">
            <a:avLst>
              <a:gd name="adj" fmla="val 368193"/>
            </a:avLst>
          </a:prstGeom>
          <a:solidFill>
            <a:srgbClr val="8D2424"/>
          </a:solidFill>
        </p:spPr>
      </p:sp>
      <p:sp>
        <p:nvSpPr>
          <p:cNvPr id="1048629" name="Shape 13"/>
          <p:cNvSpPr/>
          <p:nvPr/>
        </p:nvSpPr>
        <p:spPr>
          <a:xfrm>
            <a:off x="776466" y="6095643"/>
            <a:ext cx="450890" cy="450890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30" name="Text 14"/>
          <p:cNvSpPr/>
          <p:nvPr/>
        </p:nvSpPr>
        <p:spPr>
          <a:xfrm>
            <a:off x="862548" y="6162794"/>
            <a:ext cx="278725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450" dirty="0"/>
          </a:p>
        </p:txBody>
      </p:sp>
      <p:sp>
        <p:nvSpPr>
          <p:cNvPr id="1048631" name="Text 15"/>
          <p:cNvSpPr/>
          <p:nvPr/>
        </p:nvSpPr>
        <p:spPr>
          <a:xfrm>
            <a:off x="2104073" y="6070640"/>
            <a:ext cx="2636758" cy="3295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</a:t>
            </a:r>
            <a:endParaRPr lang="en-US" sz="2050" dirty="0"/>
          </a:p>
        </p:txBody>
      </p:sp>
      <p:sp>
        <p:nvSpPr>
          <p:cNvPr id="1048632" name="Text 16"/>
          <p:cNvSpPr/>
          <p:nvPr/>
        </p:nvSpPr>
        <p:spPr>
          <a:xfrm>
            <a:off x="2104073" y="6520339"/>
            <a:ext cx="6338530" cy="641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MySQL database for efficient storage and retrieval of product information, customer data, and transaction history.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1048636" name="Text 0"/>
          <p:cNvSpPr/>
          <p:nvPr/>
        </p:nvSpPr>
        <p:spPr>
          <a:xfrm>
            <a:off x="758309" y="3611285"/>
            <a:ext cx="12177832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Frontend and Backend Technologies</a:t>
            </a:r>
            <a:endParaRPr lang="en-US" sz="4450" dirty="0"/>
          </a:p>
        </p:txBody>
      </p:sp>
      <p:sp>
        <p:nvSpPr>
          <p:cNvPr id="1048637" name="Shape 1"/>
          <p:cNvSpPr/>
          <p:nvPr/>
        </p:nvSpPr>
        <p:spPr>
          <a:xfrm>
            <a:off x="758309" y="4648914"/>
            <a:ext cx="4226838" cy="2677597"/>
          </a:xfrm>
          <a:prstGeom prst="roundRect">
            <a:avLst>
              <a:gd name="adj" fmla="val 339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38" name="Text 2"/>
          <p:cNvSpPr/>
          <p:nvPr/>
        </p:nvSpPr>
        <p:spPr>
          <a:xfrm>
            <a:off x="982504" y="4873109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048639" name="Text 3"/>
          <p:cNvSpPr/>
          <p:nvPr/>
        </p:nvSpPr>
        <p:spPr>
          <a:xfrm>
            <a:off x="982504" y="5359241"/>
            <a:ext cx="3778448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HTML, CSS, and JavaScript for building the responsive and visually appealing user interface.</a:t>
            </a:r>
            <a:endParaRPr lang="en-US" sz="1700" dirty="0"/>
          </a:p>
        </p:txBody>
      </p:sp>
      <p:sp>
        <p:nvSpPr>
          <p:cNvPr id="1048640" name="Shape 4"/>
          <p:cNvSpPr/>
          <p:nvPr/>
        </p:nvSpPr>
        <p:spPr>
          <a:xfrm>
            <a:off x="5201722" y="4648914"/>
            <a:ext cx="4226838" cy="2677597"/>
          </a:xfrm>
          <a:prstGeom prst="roundRect">
            <a:avLst>
              <a:gd name="adj" fmla="val 339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41" name="Text 5"/>
          <p:cNvSpPr/>
          <p:nvPr/>
        </p:nvSpPr>
        <p:spPr>
          <a:xfrm>
            <a:off x="5425916" y="4873109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Backend</a:t>
            </a:r>
            <a:endParaRPr lang="en-US" sz="2200" dirty="0"/>
          </a:p>
        </p:txBody>
      </p:sp>
      <p:sp>
        <p:nvSpPr>
          <p:cNvPr id="1048642" name="Text 6"/>
          <p:cNvSpPr/>
          <p:nvPr/>
        </p:nvSpPr>
        <p:spPr>
          <a:xfrm>
            <a:off x="5425916" y="5359241"/>
            <a:ext cx="3778448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PHP for implementing server-side logic, handling business rules, and integrating with the database.</a:t>
            </a:r>
            <a:endParaRPr lang="en-US" sz="1700" dirty="0"/>
          </a:p>
        </p:txBody>
      </p:sp>
      <p:sp>
        <p:nvSpPr>
          <p:cNvPr id="1048643" name="Shape 7"/>
          <p:cNvSpPr/>
          <p:nvPr/>
        </p:nvSpPr>
        <p:spPr>
          <a:xfrm>
            <a:off x="9645134" y="4648914"/>
            <a:ext cx="4226838" cy="2677597"/>
          </a:xfrm>
          <a:prstGeom prst="roundRect">
            <a:avLst>
              <a:gd name="adj" fmla="val 339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44" name="Text 8"/>
          <p:cNvSpPr/>
          <p:nvPr/>
        </p:nvSpPr>
        <p:spPr>
          <a:xfrm>
            <a:off x="9869329" y="4873109"/>
            <a:ext cx="3778448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Third-Party Integrations</a:t>
            </a:r>
            <a:endParaRPr lang="en-US" sz="2200" dirty="0"/>
          </a:p>
        </p:txBody>
      </p:sp>
      <p:sp>
        <p:nvSpPr>
          <p:cNvPr id="1048645" name="Text 9"/>
          <p:cNvSpPr/>
          <p:nvPr/>
        </p:nvSpPr>
        <p:spPr>
          <a:xfrm>
            <a:off x="9869329" y="5715476"/>
            <a:ext cx="3778448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 APIs and SDKs to seamlessly integrate payment gateways, shipping providers, and other essential services.</a:t>
            </a:r>
            <a:endParaRPr lang="en-US" sz="1700" dirty="0"/>
          </a:p>
        </p:txBody>
      </p:sp>
      <p:sp>
        <p:nvSpPr>
          <p:cNvPr id="1048646" name="Rectangle 12"/>
          <p:cNvSpPr/>
          <p:nvPr/>
        </p:nvSpPr>
        <p:spPr>
          <a:xfrm>
            <a:off x="12728864" y="7666791"/>
            <a:ext cx="1901536" cy="562809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048650" name="Text 0"/>
          <p:cNvSpPr/>
          <p:nvPr/>
        </p:nvSpPr>
        <p:spPr>
          <a:xfrm>
            <a:off x="6106835" y="772716"/>
            <a:ext cx="7903131" cy="11660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and Storage: MySQL</a:t>
            </a:r>
            <a:endParaRPr lang="en-US" sz="3650" dirty="0"/>
          </a:p>
        </p:txBody>
      </p:sp>
      <p:pic>
        <p:nvPicPr>
          <p:cNvPr id="209715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835" y="2239406"/>
            <a:ext cx="443151" cy="443151"/>
          </a:xfrm>
          <a:prstGeom prst="rect">
            <a:avLst/>
          </a:prstGeom>
        </p:spPr>
      </p:pic>
      <p:sp>
        <p:nvSpPr>
          <p:cNvPr id="1048651" name="Text 1"/>
          <p:cNvSpPr/>
          <p:nvPr/>
        </p:nvSpPr>
        <p:spPr>
          <a:xfrm>
            <a:off x="6112311" y="2824996"/>
            <a:ext cx="2405777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Scalable Storage</a:t>
            </a:r>
            <a:endParaRPr lang="en-US" sz="1800" dirty="0"/>
          </a:p>
        </p:txBody>
      </p:sp>
      <p:sp>
        <p:nvSpPr>
          <p:cNvPr id="1048652" name="Text 2"/>
          <p:cNvSpPr/>
          <p:nvPr/>
        </p:nvSpPr>
        <p:spPr>
          <a:xfrm>
            <a:off x="6106835" y="3222784"/>
            <a:ext cx="7903131" cy="5672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MySQL database provides a robust, scalable, and reliable solution for storing and managing e-commerce data.</a:t>
            </a:r>
            <a:endParaRPr lang="en-US" sz="1350" dirty="0"/>
          </a:p>
        </p:txBody>
      </p:sp>
      <p:pic>
        <p:nvPicPr>
          <p:cNvPr id="209715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835" y="4321731"/>
            <a:ext cx="443151" cy="443151"/>
          </a:xfrm>
          <a:prstGeom prst="rect">
            <a:avLst/>
          </a:prstGeom>
        </p:spPr>
      </p:pic>
      <p:sp>
        <p:nvSpPr>
          <p:cNvPr id="1048653" name="Text 3"/>
          <p:cNvSpPr/>
          <p:nvPr/>
        </p:nvSpPr>
        <p:spPr>
          <a:xfrm>
            <a:off x="6106835" y="4942046"/>
            <a:ext cx="2332434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Security</a:t>
            </a:r>
            <a:endParaRPr lang="en-US" sz="1800" dirty="0"/>
          </a:p>
        </p:txBody>
      </p:sp>
      <p:sp>
        <p:nvSpPr>
          <p:cNvPr id="1048654" name="Text 4"/>
          <p:cNvSpPr/>
          <p:nvPr/>
        </p:nvSpPr>
        <p:spPr>
          <a:xfrm>
            <a:off x="6106835" y="5339834"/>
            <a:ext cx="7903131" cy="2836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 the integrity and confidentiality of customer information and transaction records.</a:t>
            </a:r>
            <a:endParaRPr lang="en-US" sz="1350" dirty="0"/>
          </a:p>
        </p:txBody>
      </p:sp>
      <p:pic>
        <p:nvPicPr>
          <p:cNvPr id="209715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311" y="6155174"/>
            <a:ext cx="443151" cy="443151"/>
          </a:xfrm>
          <a:prstGeom prst="rect">
            <a:avLst/>
          </a:prstGeom>
        </p:spPr>
      </p:pic>
      <p:sp>
        <p:nvSpPr>
          <p:cNvPr id="1048655" name="Text 5"/>
          <p:cNvSpPr/>
          <p:nvPr/>
        </p:nvSpPr>
        <p:spPr>
          <a:xfrm>
            <a:off x="6106835" y="6775490"/>
            <a:ext cx="2524958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High Performance</a:t>
            </a:r>
            <a:endParaRPr lang="en-US" sz="1800" dirty="0"/>
          </a:p>
        </p:txBody>
      </p:sp>
      <p:sp>
        <p:nvSpPr>
          <p:cNvPr id="1048656" name="Text 6"/>
          <p:cNvSpPr/>
          <p:nvPr/>
        </p:nvSpPr>
        <p:spPr>
          <a:xfrm>
            <a:off x="6106835" y="7173278"/>
            <a:ext cx="7903131" cy="2836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Optimized database design and efficient query execution for fast data retrieval and processing.</a:t>
            </a:r>
            <a:endParaRPr lang="en-US" sz="1350" dirty="0"/>
          </a:p>
        </p:txBody>
      </p:sp>
      <p:sp>
        <p:nvSpPr>
          <p:cNvPr id="1048657" name="Rectangle 12"/>
          <p:cNvSpPr/>
          <p:nvPr/>
        </p:nvSpPr>
        <p:spPr>
          <a:xfrm>
            <a:off x="12728864" y="7666791"/>
            <a:ext cx="1901536" cy="562809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048661" name="Text 0"/>
          <p:cNvSpPr/>
          <p:nvPr/>
        </p:nvSpPr>
        <p:spPr>
          <a:xfrm>
            <a:off x="6118265" y="496848"/>
            <a:ext cx="7880271" cy="11877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Block Diagram of E-Commerce Website</a:t>
            </a:r>
            <a:endParaRPr lang="en-US" sz="3700" dirty="0"/>
          </a:p>
        </p:txBody>
      </p:sp>
      <p:pic>
        <p:nvPicPr>
          <p:cNvPr id="209716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265" y="1955363"/>
            <a:ext cx="902732" cy="1444347"/>
          </a:xfrm>
          <a:prstGeom prst="rect">
            <a:avLst/>
          </a:prstGeom>
        </p:spPr>
      </p:pic>
      <p:sp>
        <p:nvSpPr>
          <p:cNvPr id="1048662" name="Text 1"/>
          <p:cNvSpPr/>
          <p:nvPr/>
        </p:nvSpPr>
        <p:spPr>
          <a:xfrm>
            <a:off x="7291745" y="2135862"/>
            <a:ext cx="2375654" cy="2968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Interface</a:t>
            </a:r>
            <a:endParaRPr lang="en-US" sz="1850" dirty="0"/>
          </a:p>
        </p:txBody>
      </p:sp>
      <p:sp>
        <p:nvSpPr>
          <p:cNvPr id="1048663" name="Text 2"/>
          <p:cNvSpPr/>
          <p:nvPr/>
        </p:nvSpPr>
        <p:spPr>
          <a:xfrm>
            <a:off x="7291745" y="2540913"/>
            <a:ext cx="6706791" cy="2887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Responsive, visually appealing frontend for seamless user experience.</a:t>
            </a:r>
            <a:endParaRPr lang="en-US" sz="1400" dirty="0"/>
          </a:p>
        </p:txBody>
      </p:sp>
      <p:pic>
        <p:nvPicPr>
          <p:cNvPr id="209716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265" y="3399711"/>
            <a:ext cx="902732" cy="1444347"/>
          </a:xfrm>
          <a:prstGeom prst="rect">
            <a:avLst/>
          </a:prstGeom>
        </p:spPr>
      </p:pic>
      <p:sp>
        <p:nvSpPr>
          <p:cNvPr id="1048664" name="Text 3"/>
          <p:cNvSpPr/>
          <p:nvPr/>
        </p:nvSpPr>
        <p:spPr>
          <a:xfrm>
            <a:off x="7291745" y="3580209"/>
            <a:ext cx="2375654" cy="2968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Business Logic</a:t>
            </a:r>
            <a:endParaRPr lang="en-US" sz="1850" dirty="0"/>
          </a:p>
        </p:txBody>
      </p:sp>
      <p:sp>
        <p:nvSpPr>
          <p:cNvPr id="1048665" name="Text 4"/>
          <p:cNvSpPr/>
          <p:nvPr/>
        </p:nvSpPr>
        <p:spPr>
          <a:xfrm>
            <a:off x="7291745" y="3985260"/>
            <a:ext cx="6706791" cy="5774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Robust backend systems for handling product management, orders, and customer data.</a:t>
            </a:r>
            <a:endParaRPr lang="en-US" sz="1400" dirty="0"/>
          </a:p>
        </p:txBody>
      </p:sp>
      <p:pic>
        <p:nvPicPr>
          <p:cNvPr id="209716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265" y="4844058"/>
            <a:ext cx="902732" cy="1444347"/>
          </a:xfrm>
          <a:prstGeom prst="rect">
            <a:avLst/>
          </a:prstGeom>
        </p:spPr>
      </p:pic>
      <p:sp>
        <p:nvSpPr>
          <p:cNvPr id="1048666" name="Text 5"/>
          <p:cNvSpPr/>
          <p:nvPr/>
        </p:nvSpPr>
        <p:spPr>
          <a:xfrm>
            <a:off x="7291745" y="5024557"/>
            <a:ext cx="2375654" cy="2968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</a:t>
            </a:r>
            <a:endParaRPr lang="en-US" sz="1850" dirty="0"/>
          </a:p>
        </p:txBody>
      </p:sp>
      <p:sp>
        <p:nvSpPr>
          <p:cNvPr id="1048667" name="Text 6"/>
          <p:cNvSpPr/>
          <p:nvPr/>
        </p:nvSpPr>
        <p:spPr>
          <a:xfrm>
            <a:off x="7291745" y="5429607"/>
            <a:ext cx="6706791" cy="5774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and scalable MySQL database for storing and retrieving e-commerce data.</a:t>
            </a:r>
            <a:endParaRPr lang="en-US" sz="1400" dirty="0"/>
          </a:p>
        </p:txBody>
      </p:sp>
      <p:pic>
        <p:nvPicPr>
          <p:cNvPr id="209716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8265" y="6288405"/>
            <a:ext cx="902732" cy="1444347"/>
          </a:xfrm>
          <a:prstGeom prst="rect">
            <a:avLst/>
          </a:prstGeom>
        </p:spPr>
      </p:pic>
      <p:sp>
        <p:nvSpPr>
          <p:cNvPr id="1048668" name="Text 7"/>
          <p:cNvSpPr/>
          <p:nvPr/>
        </p:nvSpPr>
        <p:spPr>
          <a:xfrm>
            <a:off x="7291745" y="6468904"/>
            <a:ext cx="2375654" cy="2968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Integrations</a:t>
            </a:r>
            <a:endParaRPr lang="en-US" sz="1850" dirty="0"/>
          </a:p>
        </p:txBody>
      </p:sp>
      <p:sp>
        <p:nvSpPr>
          <p:cNvPr id="1048669" name="Text 8"/>
          <p:cNvSpPr/>
          <p:nvPr/>
        </p:nvSpPr>
        <p:spPr>
          <a:xfrm>
            <a:off x="7291745" y="6873954"/>
            <a:ext cx="6706791" cy="5774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Seamless integration with payment gateways, shipping providers, and other third-party services.</a:t>
            </a:r>
            <a:endParaRPr lang="en-US" sz="1400" dirty="0"/>
          </a:p>
        </p:txBody>
      </p:sp>
      <p:sp>
        <p:nvSpPr>
          <p:cNvPr id="1048670" name="Rectangle 15"/>
          <p:cNvSpPr/>
          <p:nvPr/>
        </p:nvSpPr>
        <p:spPr>
          <a:xfrm>
            <a:off x="12728864" y="7666791"/>
            <a:ext cx="1901536" cy="562809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048674" name="Text 0"/>
          <p:cNvSpPr/>
          <p:nvPr/>
        </p:nvSpPr>
        <p:spPr>
          <a:xfrm>
            <a:off x="314960" y="771525"/>
            <a:ext cx="8207534" cy="11682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Modules and Development Phases</a:t>
            </a:r>
            <a:endParaRPr lang="en-US" sz="3650" dirty="0"/>
          </a:p>
        </p:txBody>
      </p:sp>
      <p:sp>
        <p:nvSpPr>
          <p:cNvPr id="1048675" name="Shape 1"/>
          <p:cNvSpPr/>
          <p:nvPr/>
        </p:nvSpPr>
        <p:spPr>
          <a:xfrm>
            <a:off x="876419" y="2206109"/>
            <a:ext cx="22860" cy="5251966"/>
          </a:xfrm>
          <a:prstGeom prst="roundRect">
            <a:avLst>
              <a:gd name="adj" fmla="val 326279"/>
            </a:avLst>
          </a:prstGeom>
          <a:solidFill>
            <a:srgbClr val="8D2424"/>
          </a:solidFill>
        </p:spPr>
      </p:sp>
      <p:sp>
        <p:nvSpPr>
          <p:cNvPr id="1048676" name="Shape 2"/>
          <p:cNvSpPr/>
          <p:nvPr/>
        </p:nvSpPr>
        <p:spPr>
          <a:xfrm>
            <a:off x="1064776" y="2594253"/>
            <a:ext cx="621506" cy="22860"/>
          </a:xfrm>
          <a:prstGeom prst="roundRect">
            <a:avLst>
              <a:gd name="adj" fmla="val 326279"/>
            </a:avLst>
          </a:prstGeom>
          <a:solidFill>
            <a:srgbClr val="8D2424"/>
          </a:solidFill>
        </p:spPr>
      </p:sp>
      <p:sp>
        <p:nvSpPr>
          <p:cNvPr id="1048677" name="Shape 3"/>
          <p:cNvSpPr/>
          <p:nvPr/>
        </p:nvSpPr>
        <p:spPr>
          <a:xfrm>
            <a:off x="688062" y="2405896"/>
            <a:ext cx="399574" cy="399574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78" name="Text 4"/>
          <p:cNvSpPr/>
          <p:nvPr/>
        </p:nvSpPr>
        <p:spPr>
          <a:xfrm>
            <a:off x="805339" y="2465427"/>
            <a:ext cx="164902" cy="280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200" dirty="0"/>
          </a:p>
        </p:txBody>
      </p:sp>
      <p:sp>
        <p:nvSpPr>
          <p:cNvPr id="1048679" name="Text 5"/>
          <p:cNvSpPr/>
          <p:nvPr/>
        </p:nvSpPr>
        <p:spPr>
          <a:xfrm>
            <a:off x="1864519" y="2383631"/>
            <a:ext cx="3201829" cy="2920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Requirements Analysis</a:t>
            </a:r>
            <a:endParaRPr lang="en-US" sz="1800" dirty="0"/>
          </a:p>
        </p:txBody>
      </p:sp>
      <p:sp>
        <p:nvSpPr>
          <p:cNvPr id="1048680" name="Text 6"/>
          <p:cNvSpPr/>
          <p:nvPr/>
        </p:nvSpPr>
        <p:spPr>
          <a:xfrm>
            <a:off x="1864519" y="2782133"/>
            <a:ext cx="6657975" cy="2842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 user needs, define project scope, and establish clear objectives.</a:t>
            </a:r>
            <a:endParaRPr lang="en-US" sz="1350" dirty="0"/>
          </a:p>
        </p:txBody>
      </p:sp>
      <p:sp>
        <p:nvSpPr>
          <p:cNvPr id="1048681" name="Shape 7"/>
          <p:cNvSpPr/>
          <p:nvPr/>
        </p:nvSpPr>
        <p:spPr>
          <a:xfrm>
            <a:off x="1064776" y="3809524"/>
            <a:ext cx="621506" cy="22860"/>
          </a:xfrm>
          <a:prstGeom prst="roundRect">
            <a:avLst>
              <a:gd name="adj" fmla="val 326279"/>
            </a:avLst>
          </a:prstGeom>
          <a:solidFill>
            <a:srgbClr val="8D2424"/>
          </a:solidFill>
        </p:spPr>
      </p:sp>
      <p:sp>
        <p:nvSpPr>
          <p:cNvPr id="1048682" name="Shape 8"/>
          <p:cNvSpPr/>
          <p:nvPr/>
        </p:nvSpPr>
        <p:spPr>
          <a:xfrm>
            <a:off x="688062" y="3621167"/>
            <a:ext cx="399574" cy="399574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83" name="Text 9"/>
          <p:cNvSpPr/>
          <p:nvPr/>
        </p:nvSpPr>
        <p:spPr>
          <a:xfrm>
            <a:off x="770811" y="3680698"/>
            <a:ext cx="234077" cy="280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200" dirty="0"/>
          </a:p>
        </p:txBody>
      </p:sp>
      <p:sp>
        <p:nvSpPr>
          <p:cNvPr id="1048684" name="Text 10"/>
          <p:cNvSpPr/>
          <p:nvPr/>
        </p:nvSpPr>
        <p:spPr>
          <a:xfrm>
            <a:off x="1864519" y="3598902"/>
            <a:ext cx="3351967" cy="2920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Design and Architecture</a:t>
            </a:r>
            <a:endParaRPr lang="en-US" sz="1800" dirty="0"/>
          </a:p>
        </p:txBody>
      </p:sp>
      <p:sp>
        <p:nvSpPr>
          <p:cNvPr id="1048685" name="Text 11"/>
          <p:cNvSpPr/>
          <p:nvPr/>
        </p:nvSpPr>
        <p:spPr>
          <a:xfrm>
            <a:off x="1864519" y="3997404"/>
            <a:ext cx="6657975" cy="568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the system architecture, user interface wireframes, and technical specifications.</a:t>
            </a:r>
            <a:endParaRPr lang="en-US" sz="1350" dirty="0"/>
          </a:p>
        </p:txBody>
      </p:sp>
      <p:sp>
        <p:nvSpPr>
          <p:cNvPr id="1048686" name="Shape 12"/>
          <p:cNvSpPr/>
          <p:nvPr/>
        </p:nvSpPr>
        <p:spPr>
          <a:xfrm>
            <a:off x="1064776" y="5308997"/>
            <a:ext cx="621506" cy="22860"/>
          </a:xfrm>
          <a:prstGeom prst="roundRect">
            <a:avLst>
              <a:gd name="adj" fmla="val 326279"/>
            </a:avLst>
          </a:prstGeom>
          <a:solidFill>
            <a:srgbClr val="8D2424"/>
          </a:solidFill>
        </p:spPr>
      </p:sp>
      <p:sp>
        <p:nvSpPr>
          <p:cNvPr id="1048687" name="Shape 13"/>
          <p:cNvSpPr/>
          <p:nvPr/>
        </p:nvSpPr>
        <p:spPr>
          <a:xfrm>
            <a:off x="688062" y="5120640"/>
            <a:ext cx="399574" cy="399574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88" name="Text 14"/>
          <p:cNvSpPr/>
          <p:nvPr/>
        </p:nvSpPr>
        <p:spPr>
          <a:xfrm>
            <a:off x="764381" y="5180171"/>
            <a:ext cx="246936" cy="280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200" dirty="0"/>
          </a:p>
        </p:txBody>
      </p:sp>
      <p:sp>
        <p:nvSpPr>
          <p:cNvPr id="1048689" name="Text 15"/>
          <p:cNvSpPr/>
          <p:nvPr/>
        </p:nvSpPr>
        <p:spPr>
          <a:xfrm>
            <a:off x="1864519" y="5098375"/>
            <a:ext cx="4024074" cy="2920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Development and Integration</a:t>
            </a:r>
            <a:endParaRPr lang="en-US" sz="1800" dirty="0"/>
          </a:p>
        </p:txBody>
      </p:sp>
      <p:sp>
        <p:nvSpPr>
          <p:cNvPr id="1048690" name="Text 16"/>
          <p:cNvSpPr/>
          <p:nvPr/>
        </p:nvSpPr>
        <p:spPr>
          <a:xfrm>
            <a:off x="1887498" y="5532954"/>
            <a:ext cx="6657975" cy="2842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the frontend, backend, database, and integrate third-party services.</a:t>
            </a:r>
            <a:endParaRPr lang="en-US" sz="1350" dirty="0"/>
          </a:p>
        </p:txBody>
      </p:sp>
      <p:sp>
        <p:nvSpPr>
          <p:cNvPr id="1048691" name="Shape 17"/>
          <p:cNvSpPr/>
          <p:nvPr/>
        </p:nvSpPr>
        <p:spPr>
          <a:xfrm>
            <a:off x="1064776" y="6524268"/>
            <a:ext cx="621506" cy="22860"/>
          </a:xfrm>
          <a:prstGeom prst="roundRect">
            <a:avLst>
              <a:gd name="adj" fmla="val 326279"/>
            </a:avLst>
          </a:prstGeom>
          <a:solidFill>
            <a:srgbClr val="8D2424"/>
          </a:solidFill>
        </p:spPr>
      </p:sp>
      <p:sp>
        <p:nvSpPr>
          <p:cNvPr id="1048692" name="Shape 18"/>
          <p:cNvSpPr/>
          <p:nvPr/>
        </p:nvSpPr>
        <p:spPr>
          <a:xfrm>
            <a:off x="688062" y="6335911"/>
            <a:ext cx="399574" cy="399574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93" name="Text 19"/>
          <p:cNvSpPr/>
          <p:nvPr/>
        </p:nvSpPr>
        <p:spPr>
          <a:xfrm>
            <a:off x="758309" y="6395442"/>
            <a:ext cx="259080" cy="280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200" dirty="0"/>
          </a:p>
        </p:txBody>
      </p:sp>
      <p:sp>
        <p:nvSpPr>
          <p:cNvPr id="1048694" name="Text 20"/>
          <p:cNvSpPr/>
          <p:nvPr/>
        </p:nvSpPr>
        <p:spPr>
          <a:xfrm>
            <a:off x="1905416" y="6335911"/>
            <a:ext cx="3304580" cy="2920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Testing and Deployment</a:t>
            </a:r>
            <a:endParaRPr lang="en-US" sz="1800" dirty="0"/>
          </a:p>
        </p:txBody>
      </p:sp>
      <p:sp>
        <p:nvSpPr>
          <p:cNvPr id="1048695" name="Text 21"/>
          <p:cNvSpPr/>
          <p:nvPr/>
        </p:nvSpPr>
        <p:spPr>
          <a:xfrm>
            <a:off x="1864519" y="6712148"/>
            <a:ext cx="6657975" cy="568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Conduct comprehensive testing, address any issues, and deploy the e-commerce platform.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Text 0"/>
          <p:cNvSpPr/>
          <p:nvPr/>
        </p:nvSpPr>
        <p:spPr>
          <a:xfrm>
            <a:off x="758309" y="2054066"/>
            <a:ext cx="131137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Core Features: Product Catalog, Shopping Cart, Checkout</a:t>
            </a:r>
            <a:endParaRPr lang="en-US" sz="4450" dirty="0"/>
          </a:p>
        </p:txBody>
      </p:sp>
      <p:sp>
        <p:nvSpPr>
          <p:cNvPr id="1048700" name="Text 1"/>
          <p:cNvSpPr/>
          <p:nvPr/>
        </p:nvSpPr>
        <p:spPr>
          <a:xfrm>
            <a:off x="758309" y="4020979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Product Catalog</a:t>
            </a:r>
            <a:endParaRPr lang="en-US" sz="2200" dirty="0"/>
          </a:p>
        </p:txBody>
      </p:sp>
      <p:sp>
        <p:nvSpPr>
          <p:cNvPr id="1048701" name="Text 2"/>
          <p:cNvSpPr/>
          <p:nvPr/>
        </p:nvSpPr>
        <p:spPr>
          <a:xfrm>
            <a:off x="758309" y="4593788"/>
            <a:ext cx="4018359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Intuitive interface for browsing and searching products, with detailed descriptions, images, and pricing information.</a:t>
            </a:r>
            <a:endParaRPr lang="en-US" sz="1700" dirty="0"/>
          </a:p>
        </p:txBody>
      </p:sp>
      <p:sp>
        <p:nvSpPr>
          <p:cNvPr id="1048702" name="Text 3"/>
          <p:cNvSpPr/>
          <p:nvPr/>
        </p:nvSpPr>
        <p:spPr>
          <a:xfrm>
            <a:off x="5312926" y="4020979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Shopping Cart</a:t>
            </a:r>
            <a:endParaRPr lang="en-US" sz="2200" dirty="0"/>
          </a:p>
        </p:txBody>
      </p:sp>
      <p:sp>
        <p:nvSpPr>
          <p:cNvPr id="1048703" name="Text 4"/>
          <p:cNvSpPr/>
          <p:nvPr/>
        </p:nvSpPr>
        <p:spPr>
          <a:xfrm>
            <a:off x="5312926" y="4593788"/>
            <a:ext cx="4018359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Seamless addition, modification, and removal of items, with real-time updates to the total cost and shipping details.</a:t>
            </a:r>
            <a:endParaRPr lang="en-US" sz="1700" dirty="0"/>
          </a:p>
        </p:txBody>
      </p:sp>
      <p:sp>
        <p:nvSpPr>
          <p:cNvPr id="1048704" name="Text 5"/>
          <p:cNvSpPr/>
          <p:nvPr/>
        </p:nvSpPr>
        <p:spPr>
          <a:xfrm>
            <a:off x="9867543" y="4020979"/>
            <a:ext cx="2908221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Secure Checkout</a:t>
            </a:r>
            <a:endParaRPr lang="en-US" sz="2200" dirty="0"/>
          </a:p>
        </p:txBody>
      </p:sp>
      <p:sp>
        <p:nvSpPr>
          <p:cNvPr id="1048705" name="Text 6"/>
          <p:cNvSpPr/>
          <p:nvPr/>
        </p:nvSpPr>
        <p:spPr>
          <a:xfrm>
            <a:off x="9867543" y="4593788"/>
            <a:ext cx="4018359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Streamlined checkout process with multiple payment options, order review, and confirmation, ensuring a safe and trusted experience.</a:t>
            </a:r>
            <a:endParaRPr lang="en-US" sz="1700" dirty="0"/>
          </a:p>
        </p:txBody>
      </p:sp>
      <p:sp>
        <p:nvSpPr>
          <p:cNvPr id="1048706" name="Rectangle 8"/>
          <p:cNvSpPr/>
          <p:nvPr/>
        </p:nvSpPr>
        <p:spPr>
          <a:xfrm>
            <a:off x="12728864" y="7666791"/>
            <a:ext cx="1901536" cy="562809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Century Gothic</vt:lpstr>
      <vt:lpstr>Dela Gothic One</vt:lpstr>
      <vt:lpstr>DM Sans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cp:lastModifiedBy>D. JayaSankar</cp:lastModifiedBy>
  <cp:revision>1</cp:revision>
  <dcterms:created xsi:type="dcterms:W3CDTF">2024-11-11T20:00:14Z</dcterms:created>
  <dcterms:modified xsi:type="dcterms:W3CDTF">2024-11-26T04:26:33Z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16c51d3557034abb9789d5bdcf205d27</vt:lpwstr>
  </property>
</Properties>
</file>